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56" r:id="rId12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1" Type="http://schemas.openxmlformats.org/officeDocument/2006/relationships/slide" Target="slides/slide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6" name="Shape 8766"/>
        <p:cNvGrpSpPr/>
        <p:nvPr/>
      </p:nvGrpSpPr>
      <p:grpSpPr>
        <a:xfrm>
          <a:off x="0" y="0"/>
          <a:ext cx="0" cy="0"/>
          <a:chOff x="0" y="0"/>
          <a:chExt cx="0" cy="0"/>
        </a:xfrm>
      </p:grpSpPr>
      <p:sp>
        <p:nvSpPr>
          <p:cNvPr id="8767" name="Google Shape;87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8" name="Google Shape;876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9" name="Shape 8769"/>
        <p:cNvGrpSpPr/>
        <p:nvPr/>
      </p:nvGrpSpPr>
      <p:grpSpPr>
        <a:xfrm>
          <a:off x="0" y="0"/>
          <a:ext cx="0" cy="0"/>
          <a:chOff x="0" y="0"/>
          <a:chExt cx="0" cy="0"/>
        </a:xfrm>
      </p:grpSpPr>
      <p:sp>
        <p:nvSpPr>
          <p:cNvPr id="8770" name="Google Shape;8770;p1431"/>
          <p:cNvSpPr txBox="1"/>
          <p:nvPr>
            <p:ph idx="1" type="body"/>
          </p:nvPr>
        </p:nvSpPr>
        <p:spPr>
          <a:xfrm>
            <a:off x="0" y="304800"/>
            <a:ext cx="9144000" cy="6553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400"/>
              <a:buFont typeface="Times New Roman"/>
              <a:buChar char="•"/>
            </a:pPr>
            <a:r>
              <a:rPr lang="en-US" sz="2400"/>
              <a:t>These slides were developed for classes coordinated by Mary Hill or Claire Tiedeman since 1992. The slides are freely available from the web site for the text book by Hill and Tiedeman (2007, Wiley) at http://water.usgs.gov/lookup/get?research/hill_tiedeman_book. </a:t>
            </a:r>
            <a:endParaRPr/>
          </a:p>
          <a:p>
            <a:pPr indent="-342900" lvl="0" marL="342900" rtl="0" algn="l">
              <a:lnSpc>
                <a:spcPct val="90000"/>
              </a:lnSpc>
              <a:spcBef>
                <a:spcPts val="480"/>
              </a:spcBef>
              <a:spcAft>
                <a:spcPts val="0"/>
              </a:spcAft>
              <a:buClr>
                <a:schemeClr val="lt1"/>
              </a:buClr>
              <a:buSzPts val="2400"/>
              <a:buFont typeface="Times New Roman"/>
              <a:buChar char="•"/>
            </a:pPr>
            <a:r>
              <a:rPr lang="en-US" sz="2400"/>
              <a:t>Contributors to the slides include </a:t>
            </a:r>
            <a:endParaRPr/>
          </a:p>
          <a:p>
            <a:pPr indent="-342900" lvl="0" marL="342900" rtl="0" algn="l">
              <a:lnSpc>
                <a:spcPct val="90000"/>
              </a:lnSpc>
              <a:spcBef>
                <a:spcPts val="480"/>
              </a:spcBef>
              <a:spcAft>
                <a:spcPts val="0"/>
              </a:spcAft>
              <a:buClr>
                <a:schemeClr val="lt1"/>
              </a:buClr>
              <a:buSzPts val="2400"/>
              <a:buFont typeface="Times New Roman"/>
              <a:buNone/>
            </a:pPr>
            <a:r>
              <a:rPr lang="en-US" sz="2400"/>
              <a:t>Mary C. Hill             Claire R. Tiedeman                                           </a:t>
            </a:r>
            <a:r>
              <a:rPr b="1" lang="en-US" sz="2400">
                <a:solidFill>
                  <a:schemeClr val="accent1"/>
                </a:solidFill>
              </a:rPr>
              <a:t>U.S.</a:t>
            </a:r>
            <a:r>
              <a:rPr lang="en-US" sz="2400">
                <a:solidFill>
                  <a:srgbClr val="00CC00"/>
                </a:solidFill>
              </a:rPr>
              <a:t> </a:t>
            </a:r>
            <a:endParaRPr/>
          </a:p>
          <a:p>
            <a:pPr indent="-342900" lvl="0" marL="342900" rtl="0" algn="l">
              <a:lnSpc>
                <a:spcPct val="90000"/>
              </a:lnSpc>
              <a:spcBef>
                <a:spcPts val="0"/>
              </a:spcBef>
              <a:spcAft>
                <a:spcPts val="0"/>
              </a:spcAft>
              <a:buClr>
                <a:schemeClr val="lt1"/>
              </a:buClr>
              <a:buSzPts val="2400"/>
              <a:buFont typeface="Times New Roman"/>
              <a:buNone/>
            </a:pPr>
            <a:r>
              <a:rPr lang="en-US" sz="2400"/>
              <a:t>Richard L. Cooley (retired)                                                      </a:t>
            </a:r>
            <a:r>
              <a:rPr b="1" lang="en-US" sz="2400">
                <a:solidFill>
                  <a:schemeClr val="accent1"/>
                </a:solidFill>
              </a:rPr>
              <a:t>Geological</a:t>
            </a:r>
            <a:endParaRPr/>
          </a:p>
          <a:p>
            <a:pPr indent="-342900" lvl="0" marL="342900" rtl="0" algn="l">
              <a:lnSpc>
                <a:spcPct val="90000"/>
              </a:lnSpc>
              <a:spcBef>
                <a:spcPts val="0"/>
              </a:spcBef>
              <a:spcAft>
                <a:spcPts val="0"/>
              </a:spcAft>
              <a:buClr>
                <a:schemeClr val="lt1"/>
              </a:buClr>
              <a:buSzPts val="2400"/>
              <a:buFont typeface="Times New Roman"/>
              <a:buNone/>
            </a:pPr>
            <a:r>
              <a:rPr lang="en-US" sz="2400"/>
              <a:t>Edward Banta                                                                                 </a:t>
            </a:r>
            <a:r>
              <a:rPr b="1" lang="en-US" sz="2400">
                <a:solidFill>
                  <a:schemeClr val="accent1"/>
                </a:solidFill>
              </a:rPr>
              <a:t>Survey</a:t>
            </a:r>
            <a:endParaRPr sz="2400">
              <a:solidFill>
                <a:schemeClr val="accent1"/>
              </a:solidFill>
            </a:endParaRPr>
          </a:p>
          <a:p>
            <a:pPr indent="-342900" lvl="0" marL="342900" rtl="0" algn="l">
              <a:lnSpc>
                <a:spcPct val="90000"/>
              </a:lnSpc>
              <a:spcBef>
                <a:spcPts val="0"/>
              </a:spcBef>
              <a:spcAft>
                <a:spcPts val="0"/>
              </a:spcAft>
              <a:buClr>
                <a:schemeClr val="lt1"/>
              </a:buClr>
              <a:buSzPts val="2400"/>
              <a:buFont typeface="Times New Roman"/>
              <a:buNone/>
            </a:pPr>
            <a:r>
              <a:rPr lang="en-US" sz="2400"/>
              <a:t>Marshall Gannett      D. Matthew Ely</a:t>
            </a:r>
            <a:endParaRPr b="1" sz="2400">
              <a:solidFill>
                <a:srgbClr val="00CC00"/>
              </a:solidFill>
            </a:endParaRPr>
          </a:p>
          <a:p>
            <a:pPr indent="-342900" lvl="0" marL="342900" rtl="0" algn="l">
              <a:lnSpc>
                <a:spcPct val="90000"/>
              </a:lnSpc>
              <a:spcBef>
                <a:spcPts val="0"/>
              </a:spcBef>
              <a:spcAft>
                <a:spcPts val="0"/>
              </a:spcAft>
              <a:buClr>
                <a:schemeClr val="lt1"/>
              </a:buClr>
              <a:buSzPts val="2400"/>
              <a:buFont typeface="Times New Roman"/>
              <a:buNone/>
            </a:pPr>
            <a:r>
              <a:rPr lang="en-US" sz="2400"/>
              <a:t>Arlen Harbaugh        Howard Reeves</a:t>
            </a:r>
            <a:endParaRPr/>
          </a:p>
          <a:p>
            <a:pPr indent="-342900" lvl="0" marL="342900" rtl="0" algn="l">
              <a:lnSpc>
                <a:spcPct val="90000"/>
              </a:lnSpc>
              <a:spcBef>
                <a:spcPts val="0"/>
              </a:spcBef>
              <a:spcAft>
                <a:spcPts val="0"/>
              </a:spcAft>
              <a:buClr>
                <a:schemeClr val="lt1"/>
              </a:buClr>
              <a:buSzPts val="2400"/>
              <a:buFont typeface="Times New Roman"/>
              <a:buNone/>
            </a:pPr>
            <a:r>
              <a:rPr lang="en-US" sz="2400"/>
              <a:t>Steffen Mehl (now at California State Univ, Chico)</a:t>
            </a:r>
            <a:endParaRPr/>
          </a:p>
          <a:p>
            <a:pPr indent="-342900" lvl="0" marL="342900" rtl="0" algn="l">
              <a:lnSpc>
                <a:spcPct val="90000"/>
              </a:lnSpc>
              <a:spcBef>
                <a:spcPts val="720"/>
              </a:spcBef>
              <a:spcAft>
                <a:spcPts val="0"/>
              </a:spcAft>
              <a:buClr>
                <a:schemeClr val="lt1"/>
              </a:buClr>
              <a:buSzPts val="2400"/>
              <a:buFont typeface="Times New Roman"/>
              <a:buNone/>
            </a:pPr>
            <a:r>
              <a:rPr lang="en-US" sz="2400"/>
              <a:t>Evan Anderman, </a:t>
            </a:r>
            <a:r>
              <a:rPr b="1" lang="en-US" sz="2400">
                <a:solidFill>
                  <a:schemeClr val="accent1"/>
                </a:solidFill>
              </a:rPr>
              <a:t>formerly Calibra Consultants, McDonald Morrissey</a:t>
            </a:r>
            <a:endParaRPr/>
          </a:p>
          <a:p>
            <a:pPr indent="-342900" lvl="0" marL="342900" rtl="0" algn="l">
              <a:lnSpc>
                <a:spcPct val="90000"/>
              </a:lnSpc>
              <a:spcBef>
                <a:spcPts val="0"/>
              </a:spcBef>
              <a:spcAft>
                <a:spcPts val="0"/>
              </a:spcAft>
              <a:buClr>
                <a:schemeClr val="lt1"/>
              </a:buClr>
              <a:buSzPts val="2400"/>
              <a:buFont typeface="Times New Roman"/>
              <a:buNone/>
            </a:pPr>
            <a:r>
              <a:rPr lang="en-US" sz="2400"/>
              <a:t>Matt Tonkin, </a:t>
            </a:r>
            <a:r>
              <a:rPr b="1" lang="en-US" sz="2400">
                <a:solidFill>
                  <a:schemeClr val="accent1"/>
                </a:solidFill>
              </a:rPr>
              <a:t>SS Papadopulos and Associates</a:t>
            </a:r>
            <a:r>
              <a:rPr lang="en-US" sz="2400">
                <a:solidFill>
                  <a:schemeClr val="accent1"/>
                </a:solidFill>
              </a:rPr>
              <a:t> </a:t>
            </a:r>
            <a:endParaRPr/>
          </a:p>
          <a:p>
            <a:pPr indent="-342900" lvl="0" marL="342900" rtl="0" algn="l">
              <a:lnSpc>
                <a:spcPct val="90000"/>
              </a:lnSpc>
              <a:spcBef>
                <a:spcPts val="0"/>
              </a:spcBef>
              <a:spcAft>
                <a:spcPts val="0"/>
              </a:spcAft>
              <a:buClr>
                <a:schemeClr val="lt1"/>
              </a:buClr>
              <a:buSzPts val="2400"/>
              <a:buFont typeface="Times New Roman"/>
              <a:buNone/>
            </a:pPr>
            <a:r>
              <a:rPr lang="en-US" sz="2400"/>
              <a:t>Gilbert Barth, </a:t>
            </a:r>
            <a:r>
              <a:rPr b="1" lang="en-US" sz="2400">
                <a:solidFill>
                  <a:schemeClr val="accent1"/>
                </a:solidFill>
              </a:rPr>
              <a:t>SS Papadopulos and Associates</a:t>
            </a:r>
            <a:r>
              <a:rPr lang="en-US" sz="2400"/>
              <a:t> </a:t>
            </a:r>
            <a:endParaRPr/>
          </a:p>
          <a:p>
            <a:pPr indent="-342900" lvl="0" marL="342900" rtl="0" algn="l">
              <a:lnSpc>
                <a:spcPct val="90000"/>
              </a:lnSpc>
              <a:spcBef>
                <a:spcPts val="0"/>
              </a:spcBef>
              <a:spcAft>
                <a:spcPts val="0"/>
              </a:spcAft>
              <a:buClr>
                <a:schemeClr val="lt1"/>
              </a:buClr>
              <a:buSzPts val="2400"/>
              <a:buFont typeface="Times New Roman"/>
              <a:buNone/>
            </a:pPr>
            <a:r>
              <a:rPr lang="en-US" sz="2400"/>
              <a:t>Heidi Christensen Barlebo, </a:t>
            </a:r>
            <a:r>
              <a:rPr b="1" lang="en-US" sz="2400">
                <a:solidFill>
                  <a:schemeClr val="accent1"/>
                </a:solidFill>
              </a:rPr>
              <a:t>GEUS</a:t>
            </a:r>
            <a:endParaRPr/>
          </a:p>
          <a:p>
            <a:pPr indent="-342900" lvl="0" marL="342900" rtl="0" algn="l">
              <a:lnSpc>
                <a:spcPct val="90000"/>
              </a:lnSpc>
              <a:spcBef>
                <a:spcPts val="0"/>
              </a:spcBef>
              <a:spcAft>
                <a:spcPts val="0"/>
              </a:spcAft>
              <a:buClr>
                <a:schemeClr val="lt1"/>
              </a:buClr>
              <a:buSzPts val="2400"/>
              <a:buFont typeface="Times New Roman"/>
              <a:buNone/>
            </a:pPr>
            <a:r>
              <a:rPr lang="en-US" sz="2400"/>
              <a:t>Frank Smits,  </a:t>
            </a:r>
            <a:r>
              <a:rPr b="1" lang="en-US" sz="2400">
                <a:solidFill>
                  <a:schemeClr val="accent1"/>
                </a:solidFill>
              </a:rPr>
              <a:t>Dutch hydrologist</a:t>
            </a:r>
            <a:endParaRPr/>
          </a:p>
          <a:p>
            <a:pPr indent="-342900" lvl="0" marL="342900" rtl="0" algn="l">
              <a:lnSpc>
                <a:spcPct val="90000"/>
              </a:lnSpc>
              <a:spcBef>
                <a:spcPts val="0"/>
              </a:spcBef>
              <a:spcAft>
                <a:spcPts val="0"/>
              </a:spcAft>
              <a:buClr>
                <a:schemeClr val="lt1"/>
              </a:buClr>
              <a:buSzPts val="2400"/>
              <a:buFont typeface="Times New Roman"/>
              <a:buNone/>
            </a:pPr>
            <a:r>
              <a:rPr lang="en-US" sz="2400"/>
              <a:t>Willem Jan Zaadnoordijk,</a:t>
            </a:r>
            <a:r>
              <a:rPr lang="en-US" sz="2400">
                <a:solidFill>
                  <a:srgbClr val="00CC00"/>
                </a:solidFill>
              </a:rPr>
              <a:t> </a:t>
            </a:r>
            <a:r>
              <a:rPr b="1" lang="en-US" sz="2400">
                <a:solidFill>
                  <a:schemeClr val="accent1"/>
                </a:solidFill>
              </a:rPr>
              <a:t>Royal Haskoning, the Netherlands</a:t>
            </a:r>
            <a:endParaRPr sz="2400">
              <a:solidFill>
                <a:srgbClr val="00CC00"/>
              </a:solidFill>
            </a:endParaRPr>
          </a:p>
        </p:txBody>
      </p:sp>
      <p:pic>
        <p:nvPicPr>
          <p:cNvPr id="8771" name="Google Shape;8771;p1431"/>
          <p:cNvPicPr preferRelativeResize="0"/>
          <p:nvPr/>
        </p:nvPicPr>
        <p:blipFill rotWithShape="1">
          <a:blip r:embed="rId3">
            <a:alphaModFix/>
          </a:blip>
          <a:srcRect b="0" l="0" r="0" t="0"/>
          <a:stretch/>
        </p:blipFill>
        <p:spPr>
          <a:xfrm>
            <a:off x="7358063" y="3352800"/>
            <a:ext cx="1785937" cy="517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